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942" autoAdjust="0"/>
  </p:normalViewPr>
  <p:slideViewPr>
    <p:cSldViewPr showGuides="1">
      <p:cViewPr>
        <p:scale>
          <a:sx n="67" d="100"/>
          <a:sy n="67" d="100"/>
        </p:scale>
        <p:origin x="-1872" y="85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26B1F30-53B3-48D7-9C38-4C3B9757737A}" type="datetimeFigureOut">
              <a:rPr kumimoji="1" lang="ja-JP" altLang="en-US" smtClean="0"/>
              <a:t>2016/2/19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D4761F-34C4-4997-BC5D-F8242D65CBBA}" type="slidenum">
              <a:rPr kumimoji="1" lang="ja-JP" altLang="en-US" smtClean="0"/>
              <a:t>‹#›</a:t>
            </a:fld>
            <a:endParaRPr kumimoji="1" lang="ja-JP" altLang="en-US"/>
          </a:p>
        </p:txBody>
      </p:sp>
    </p:spTree>
    <p:extLst>
      <p:ext uri="{BB962C8B-B14F-4D97-AF65-F5344CB8AC3E}">
        <p14:creationId xmlns:p14="http://schemas.microsoft.com/office/powerpoint/2010/main" val="1425373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26B1F30-53B3-48D7-9C38-4C3B9757737A}" type="datetimeFigureOut">
              <a:rPr kumimoji="1" lang="ja-JP" altLang="en-US" smtClean="0"/>
              <a:t>2016/2/19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D4761F-34C4-4997-BC5D-F8242D65CBBA}" type="slidenum">
              <a:rPr kumimoji="1" lang="ja-JP" altLang="en-US" smtClean="0"/>
              <a:t>‹#›</a:t>
            </a:fld>
            <a:endParaRPr kumimoji="1" lang="ja-JP" altLang="en-US"/>
          </a:p>
        </p:txBody>
      </p:sp>
    </p:spTree>
    <p:extLst>
      <p:ext uri="{BB962C8B-B14F-4D97-AF65-F5344CB8AC3E}">
        <p14:creationId xmlns:p14="http://schemas.microsoft.com/office/powerpoint/2010/main" val="497561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26B1F30-53B3-48D7-9C38-4C3B9757737A}" type="datetimeFigureOut">
              <a:rPr kumimoji="1" lang="ja-JP" altLang="en-US" smtClean="0"/>
              <a:t>2016/2/19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D4761F-34C4-4997-BC5D-F8242D65CBBA}" type="slidenum">
              <a:rPr kumimoji="1" lang="ja-JP" altLang="en-US" smtClean="0"/>
              <a:t>‹#›</a:t>
            </a:fld>
            <a:endParaRPr kumimoji="1" lang="ja-JP" altLang="en-US"/>
          </a:p>
        </p:txBody>
      </p:sp>
    </p:spTree>
    <p:extLst>
      <p:ext uri="{BB962C8B-B14F-4D97-AF65-F5344CB8AC3E}">
        <p14:creationId xmlns:p14="http://schemas.microsoft.com/office/powerpoint/2010/main" val="1026912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26B1F30-53B3-48D7-9C38-4C3B9757737A}" type="datetimeFigureOut">
              <a:rPr kumimoji="1" lang="ja-JP" altLang="en-US" smtClean="0"/>
              <a:t>2016/2/19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D4761F-34C4-4997-BC5D-F8242D65CBBA}" type="slidenum">
              <a:rPr kumimoji="1" lang="ja-JP" altLang="en-US" smtClean="0"/>
              <a:t>‹#›</a:t>
            </a:fld>
            <a:endParaRPr kumimoji="1" lang="ja-JP" altLang="en-US"/>
          </a:p>
        </p:txBody>
      </p:sp>
    </p:spTree>
    <p:extLst>
      <p:ext uri="{BB962C8B-B14F-4D97-AF65-F5344CB8AC3E}">
        <p14:creationId xmlns:p14="http://schemas.microsoft.com/office/powerpoint/2010/main" val="3599442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26B1F30-53B3-48D7-9C38-4C3B9757737A}" type="datetimeFigureOut">
              <a:rPr kumimoji="1" lang="ja-JP" altLang="en-US" smtClean="0"/>
              <a:t>2016/2/19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D4761F-34C4-4997-BC5D-F8242D65CBBA}" type="slidenum">
              <a:rPr kumimoji="1" lang="ja-JP" altLang="en-US" smtClean="0"/>
              <a:t>‹#›</a:t>
            </a:fld>
            <a:endParaRPr kumimoji="1" lang="ja-JP" altLang="en-US"/>
          </a:p>
        </p:txBody>
      </p:sp>
    </p:spTree>
    <p:extLst>
      <p:ext uri="{BB962C8B-B14F-4D97-AF65-F5344CB8AC3E}">
        <p14:creationId xmlns:p14="http://schemas.microsoft.com/office/powerpoint/2010/main" val="3865164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26B1F30-53B3-48D7-9C38-4C3B9757737A}" type="datetimeFigureOut">
              <a:rPr kumimoji="1" lang="ja-JP" altLang="en-US" smtClean="0"/>
              <a:t>2016/2/19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CD4761F-34C4-4997-BC5D-F8242D65CBBA}" type="slidenum">
              <a:rPr kumimoji="1" lang="ja-JP" altLang="en-US" smtClean="0"/>
              <a:t>‹#›</a:t>
            </a:fld>
            <a:endParaRPr kumimoji="1" lang="ja-JP" altLang="en-US"/>
          </a:p>
        </p:txBody>
      </p:sp>
    </p:spTree>
    <p:extLst>
      <p:ext uri="{BB962C8B-B14F-4D97-AF65-F5344CB8AC3E}">
        <p14:creationId xmlns:p14="http://schemas.microsoft.com/office/powerpoint/2010/main" val="2987333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26B1F30-53B3-48D7-9C38-4C3B9757737A}" type="datetimeFigureOut">
              <a:rPr kumimoji="1" lang="ja-JP" altLang="en-US" smtClean="0"/>
              <a:t>2016/2/19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CD4761F-34C4-4997-BC5D-F8242D65CBBA}" type="slidenum">
              <a:rPr kumimoji="1" lang="ja-JP" altLang="en-US" smtClean="0"/>
              <a:t>‹#›</a:t>
            </a:fld>
            <a:endParaRPr kumimoji="1" lang="ja-JP" altLang="en-US"/>
          </a:p>
        </p:txBody>
      </p:sp>
    </p:spTree>
    <p:extLst>
      <p:ext uri="{BB962C8B-B14F-4D97-AF65-F5344CB8AC3E}">
        <p14:creationId xmlns:p14="http://schemas.microsoft.com/office/powerpoint/2010/main" val="1594074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26B1F30-53B3-48D7-9C38-4C3B9757737A}" type="datetimeFigureOut">
              <a:rPr kumimoji="1" lang="ja-JP" altLang="en-US" smtClean="0"/>
              <a:t>2016/2/19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CD4761F-34C4-4997-BC5D-F8242D65CBBA}" type="slidenum">
              <a:rPr kumimoji="1" lang="ja-JP" altLang="en-US" smtClean="0"/>
              <a:t>‹#›</a:t>
            </a:fld>
            <a:endParaRPr kumimoji="1" lang="ja-JP" altLang="en-US"/>
          </a:p>
        </p:txBody>
      </p:sp>
    </p:spTree>
    <p:extLst>
      <p:ext uri="{BB962C8B-B14F-4D97-AF65-F5344CB8AC3E}">
        <p14:creationId xmlns:p14="http://schemas.microsoft.com/office/powerpoint/2010/main" val="501764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26B1F30-53B3-48D7-9C38-4C3B9757737A}" type="datetimeFigureOut">
              <a:rPr kumimoji="1" lang="ja-JP" altLang="en-US" smtClean="0"/>
              <a:t>2016/2/19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CD4761F-34C4-4997-BC5D-F8242D65CBBA}" type="slidenum">
              <a:rPr kumimoji="1" lang="ja-JP" altLang="en-US" smtClean="0"/>
              <a:t>‹#›</a:t>
            </a:fld>
            <a:endParaRPr kumimoji="1" lang="ja-JP" altLang="en-US"/>
          </a:p>
        </p:txBody>
      </p:sp>
    </p:spTree>
    <p:extLst>
      <p:ext uri="{BB962C8B-B14F-4D97-AF65-F5344CB8AC3E}">
        <p14:creationId xmlns:p14="http://schemas.microsoft.com/office/powerpoint/2010/main" val="8957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26B1F30-53B3-48D7-9C38-4C3B9757737A}" type="datetimeFigureOut">
              <a:rPr kumimoji="1" lang="ja-JP" altLang="en-US" smtClean="0"/>
              <a:t>2016/2/19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CD4761F-34C4-4997-BC5D-F8242D65CBBA}" type="slidenum">
              <a:rPr kumimoji="1" lang="ja-JP" altLang="en-US" smtClean="0"/>
              <a:t>‹#›</a:t>
            </a:fld>
            <a:endParaRPr kumimoji="1" lang="ja-JP" altLang="en-US"/>
          </a:p>
        </p:txBody>
      </p:sp>
    </p:spTree>
    <p:extLst>
      <p:ext uri="{BB962C8B-B14F-4D97-AF65-F5344CB8AC3E}">
        <p14:creationId xmlns:p14="http://schemas.microsoft.com/office/powerpoint/2010/main" val="3156565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26B1F30-53B3-48D7-9C38-4C3B9757737A}" type="datetimeFigureOut">
              <a:rPr kumimoji="1" lang="ja-JP" altLang="en-US" smtClean="0"/>
              <a:t>2016/2/19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CD4761F-34C4-4997-BC5D-F8242D65CBBA}" type="slidenum">
              <a:rPr kumimoji="1" lang="ja-JP" altLang="en-US" smtClean="0"/>
              <a:t>‹#›</a:t>
            </a:fld>
            <a:endParaRPr kumimoji="1" lang="ja-JP" altLang="en-US"/>
          </a:p>
        </p:txBody>
      </p:sp>
    </p:spTree>
    <p:extLst>
      <p:ext uri="{BB962C8B-B14F-4D97-AF65-F5344CB8AC3E}">
        <p14:creationId xmlns:p14="http://schemas.microsoft.com/office/powerpoint/2010/main" val="1662983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26B1F30-53B3-48D7-9C38-4C3B9757737A}" type="datetimeFigureOut">
              <a:rPr kumimoji="1" lang="ja-JP" altLang="en-US" smtClean="0"/>
              <a:t>2016/2/19</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CD4761F-34C4-4997-BC5D-F8242D65CBBA}" type="slidenum">
              <a:rPr kumimoji="1" lang="ja-JP" altLang="en-US" smtClean="0"/>
              <a:t>‹#›</a:t>
            </a:fld>
            <a:endParaRPr kumimoji="1" lang="ja-JP" altLang="en-US"/>
          </a:p>
        </p:txBody>
      </p:sp>
    </p:spTree>
    <p:extLst>
      <p:ext uri="{BB962C8B-B14F-4D97-AF65-F5344CB8AC3E}">
        <p14:creationId xmlns:p14="http://schemas.microsoft.com/office/powerpoint/2010/main" val="3620271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a:xfrm>
            <a:off x="406400" y="7340600"/>
            <a:ext cx="6407150" cy="40005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正方形/長方形 6"/>
          <p:cNvSpPr/>
          <p:nvPr/>
        </p:nvSpPr>
        <p:spPr>
          <a:xfrm>
            <a:off x="17462" y="280988"/>
            <a:ext cx="6840538" cy="8670925"/>
          </a:xfrm>
          <a:prstGeom prst="rect">
            <a:avLst/>
          </a:prstGeom>
          <a:solidFill>
            <a:srgbClr val="0033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solidFill>
                <a:srgbClr val="FFFF00"/>
              </a:solidFill>
            </a:endParaRPr>
          </a:p>
        </p:txBody>
      </p:sp>
      <p:sp>
        <p:nvSpPr>
          <p:cNvPr id="4" name="円/楕円 3"/>
          <p:cNvSpPr/>
          <p:nvPr/>
        </p:nvSpPr>
        <p:spPr>
          <a:xfrm>
            <a:off x="268288" y="452438"/>
            <a:ext cx="6259512" cy="4397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3077" name="グループ化 23"/>
          <p:cNvGrpSpPr>
            <a:grpSpLocks/>
          </p:cNvGrpSpPr>
          <p:nvPr/>
        </p:nvGrpSpPr>
        <p:grpSpPr bwMode="auto">
          <a:xfrm>
            <a:off x="-36513" y="-36513"/>
            <a:ext cx="6921501" cy="431801"/>
            <a:chOff x="-35837" y="-170400"/>
            <a:chExt cx="6921220" cy="431800"/>
          </a:xfrm>
        </p:grpSpPr>
        <p:sp>
          <p:nvSpPr>
            <p:cNvPr id="23" name="正方形/長方形 22"/>
            <p:cNvSpPr/>
            <p:nvPr/>
          </p:nvSpPr>
          <p:spPr>
            <a:xfrm>
              <a:off x="-35837" y="-170400"/>
              <a:ext cx="6921220" cy="431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3105" name="正方形/長方形 7"/>
            <p:cNvSpPr>
              <a:spLocks noChangeArrowheads="1"/>
            </p:cNvSpPr>
            <p:nvPr/>
          </p:nvSpPr>
          <p:spPr bwMode="auto">
            <a:xfrm>
              <a:off x="485775" y="-138113"/>
              <a:ext cx="60340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itchFamily="18" charset="0"/>
                  <a:ea typeface="ＭＳ Ｐゴシック" pitchFamily="50" charset="-128"/>
                </a:defRPr>
              </a:lvl1pPr>
              <a:lvl2pPr marL="742950" indent="-285750">
                <a:spcBef>
                  <a:spcPct val="20000"/>
                </a:spcBef>
                <a:buChar char="–"/>
                <a:defRPr kumimoji="1" sz="2800">
                  <a:solidFill>
                    <a:schemeClr val="tx1"/>
                  </a:solidFill>
                  <a:latin typeface="Times New Roman" pitchFamily="18" charset="0"/>
                  <a:ea typeface="ＭＳ Ｐゴシック" pitchFamily="50" charset="-128"/>
                </a:defRPr>
              </a:lvl2pPr>
              <a:lvl3pPr marL="1143000" indent="-228600">
                <a:spcBef>
                  <a:spcPct val="20000"/>
                </a:spcBef>
                <a:buChar char="•"/>
                <a:defRPr kumimoji="1" sz="2400">
                  <a:solidFill>
                    <a:schemeClr val="tx1"/>
                  </a:solidFill>
                  <a:latin typeface="Times New Roman" pitchFamily="18" charset="0"/>
                  <a:ea typeface="ＭＳ Ｐゴシック" pitchFamily="50" charset="-128"/>
                </a:defRPr>
              </a:lvl3pPr>
              <a:lvl4pPr marL="1600200" indent="-228600">
                <a:spcBef>
                  <a:spcPct val="20000"/>
                </a:spcBef>
                <a:buChar char="–"/>
                <a:defRPr kumimoji="1" sz="2000">
                  <a:solidFill>
                    <a:schemeClr val="tx1"/>
                  </a:solidFill>
                  <a:latin typeface="Times New Roman" pitchFamily="18" charset="0"/>
                  <a:ea typeface="ＭＳ Ｐゴシック" pitchFamily="50" charset="-128"/>
                </a:defRPr>
              </a:lvl4pPr>
              <a:lvl5pPr marL="2057400" indent="-228600">
                <a:spcBef>
                  <a:spcPct val="20000"/>
                </a:spcBef>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spcBef>
                  <a:spcPct val="0"/>
                </a:spcBef>
                <a:buFontTx/>
                <a:buNone/>
              </a:pPr>
              <a:r>
                <a:rPr lang="ja-JP" altLang="en-US" sz="1800">
                  <a:solidFill>
                    <a:srgbClr val="003300"/>
                  </a:solidFill>
                  <a:latin typeface="HGP明朝B" pitchFamily="18" charset="-128"/>
                  <a:ea typeface="HGP明朝B" pitchFamily="18" charset="-128"/>
                </a:rPr>
                <a:t>すずかけの木通信　　　　　　　　　　　　　　　平成２８年２月号</a:t>
              </a:r>
            </a:p>
          </p:txBody>
        </p:sp>
      </p:grpSp>
      <p:sp>
        <p:nvSpPr>
          <p:cNvPr id="3078" name="正方形/長方形 1"/>
          <p:cNvSpPr>
            <a:spLocks noChangeArrowheads="1"/>
          </p:cNvSpPr>
          <p:nvPr/>
        </p:nvSpPr>
        <p:spPr bwMode="auto">
          <a:xfrm>
            <a:off x="4379913" y="8913813"/>
            <a:ext cx="2667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itchFamily="18" charset="0"/>
                <a:ea typeface="ＭＳ Ｐゴシック" pitchFamily="50" charset="-128"/>
              </a:defRPr>
            </a:lvl1pPr>
            <a:lvl2pPr marL="742950" indent="-285750">
              <a:spcBef>
                <a:spcPct val="20000"/>
              </a:spcBef>
              <a:buChar char="–"/>
              <a:defRPr kumimoji="1" sz="2800">
                <a:solidFill>
                  <a:schemeClr val="tx1"/>
                </a:solidFill>
                <a:latin typeface="Times New Roman" pitchFamily="18" charset="0"/>
                <a:ea typeface="ＭＳ Ｐゴシック" pitchFamily="50" charset="-128"/>
              </a:defRPr>
            </a:lvl2pPr>
            <a:lvl3pPr marL="1143000" indent="-228600">
              <a:spcBef>
                <a:spcPct val="20000"/>
              </a:spcBef>
              <a:buChar char="•"/>
              <a:defRPr kumimoji="1" sz="2400">
                <a:solidFill>
                  <a:schemeClr val="tx1"/>
                </a:solidFill>
                <a:latin typeface="Times New Roman" pitchFamily="18" charset="0"/>
                <a:ea typeface="ＭＳ Ｐゴシック" pitchFamily="50" charset="-128"/>
              </a:defRPr>
            </a:lvl3pPr>
            <a:lvl4pPr marL="1600200" indent="-228600">
              <a:spcBef>
                <a:spcPct val="20000"/>
              </a:spcBef>
              <a:buChar char="–"/>
              <a:defRPr kumimoji="1" sz="2000">
                <a:solidFill>
                  <a:schemeClr val="tx1"/>
                </a:solidFill>
                <a:latin typeface="Times New Roman" pitchFamily="18" charset="0"/>
                <a:ea typeface="ＭＳ Ｐゴシック" pitchFamily="50" charset="-128"/>
              </a:defRPr>
            </a:lvl4pPr>
            <a:lvl5pPr marL="2057400" indent="-228600">
              <a:spcBef>
                <a:spcPct val="20000"/>
              </a:spcBef>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spcBef>
                <a:spcPct val="0"/>
              </a:spcBef>
              <a:buFontTx/>
              <a:buNone/>
            </a:pPr>
            <a:r>
              <a:rPr lang="ja-JP" altLang="en-US" sz="1200">
                <a:latin typeface="EPSON 丸ゴシック体Ｍ" pitchFamily="49" charset="-128"/>
                <a:ea typeface="EPSON 丸ゴシック体Ｍ" pitchFamily="49" charset="-128"/>
              </a:rPr>
              <a:t>平成</a:t>
            </a:r>
            <a:r>
              <a:rPr lang="en-US" altLang="ja-JP" sz="1200">
                <a:latin typeface="EPSON 丸ゴシック体Ｍ" pitchFamily="49" charset="-128"/>
                <a:ea typeface="EPSON 丸ゴシック体Ｍ" pitchFamily="49" charset="-128"/>
              </a:rPr>
              <a:t>28</a:t>
            </a:r>
            <a:r>
              <a:rPr lang="ja-JP" altLang="en-US" sz="1200">
                <a:latin typeface="EPSON 丸ゴシック体Ｍ" pitchFamily="49" charset="-128"/>
                <a:ea typeface="EPSON 丸ゴシック体Ｍ" pitchFamily="49" charset="-128"/>
              </a:rPr>
              <a:t>年</a:t>
            </a:r>
            <a:r>
              <a:rPr lang="en-US" altLang="ja-JP" sz="1200">
                <a:latin typeface="EPSON 丸ゴシック体Ｍ" pitchFamily="49" charset="-128"/>
                <a:ea typeface="EPSON 丸ゴシック体Ｍ" pitchFamily="49" charset="-128"/>
              </a:rPr>
              <a:t>2</a:t>
            </a:r>
            <a:r>
              <a:rPr lang="ja-JP" altLang="en-US" sz="1200">
                <a:latin typeface="EPSON 丸ゴシック体Ｍ" pitchFamily="49" charset="-128"/>
                <a:ea typeface="EPSON 丸ゴシック体Ｍ" pitchFamily="49" charset="-128"/>
              </a:rPr>
              <a:t>月</a:t>
            </a:r>
            <a:r>
              <a:rPr lang="en-US" altLang="ja-JP" sz="1200">
                <a:latin typeface="EPSON 丸ゴシック体Ｍ" pitchFamily="49" charset="-128"/>
                <a:ea typeface="EPSON 丸ゴシック体Ｍ" pitchFamily="49" charset="-128"/>
              </a:rPr>
              <a:t>1</a:t>
            </a:r>
            <a:r>
              <a:rPr lang="ja-JP" altLang="en-US" sz="1200">
                <a:latin typeface="EPSON 丸ゴシック体Ｍ" pitchFamily="49" charset="-128"/>
                <a:ea typeface="EPSON 丸ゴシック体Ｍ" pitchFamily="49" charset="-128"/>
              </a:rPr>
              <a:t>日　院長　丸山誠二</a:t>
            </a:r>
          </a:p>
        </p:txBody>
      </p:sp>
      <p:sp>
        <p:nvSpPr>
          <p:cNvPr id="3079" name="正方形/長方形 2"/>
          <p:cNvSpPr>
            <a:spLocks noChangeArrowheads="1"/>
          </p:cNvSpPr>
          <p:nvPr/>
        </p:nvSpPr>
        <p:spPr bwMode="auto">
          <a:xfrm>
            <a:off x="73025" y="3584575"/>
            <a:ext cx="6759575" cy="249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itchFamily="18" charset="0"/>
                <a:ea typeface="ＭＳ Ｐゴシック" pitchFamily="50" charset="-128"/>
              </a:defRPr>
            </a:lvl1pPr>
            <a:lvl2pPr marL="742950" indent="-285750">
              <a:spcBef>
                <a:spcPct val="20000"/>
              </a:spcBef>
              <a:buChar char="–"/>
              <a:defRPr kumimoji="1" sz="2800">
                <a:solidFill>
                  <a:schemeClr val="tx1"/>
                </a:solidFill>
                <a:latin typeface="Times New Roman" pitchFamily="18" charset="0"/>
                <a:ea typeface="ＭＳ Ｐゴシック" pitchFamily="50" charset="-128"/>
              </a:defRPr>
            </a:lvl2pPr>
            <a:lvl3pPr marL="1143000" indent="-228600">
              <a:spcBef>
                <a:spcPct val="20000"/>
              </a:spcBef>
              <a:buChar char="•"/>
              <a:defRPr kumimoji="1" sz="2400">
                <a:solidFill>
                  <a:schemeClr val="tx1"/>
                </a:solidFill>
                <a:latin typeface="Times New Roman" pitchFamily="18" charset="0"/>
                <a:ea typeface="ＭＳ Ｐゴシック" pitchFamily="50" charset="-128"/>
              </a:defRPr>
            </a:lvl3pPr>
            <a:lvl4pPr marL="1600200" indent="-228600">
              <a:spcBef>
                <a:spcPct val="20000"/>
              </a:spcBef>
              <a:buChar char="–"/>
              <a:defRPr kumimoji="1" sz="2000">
                <a:solidFill>
                  <a:schemeClr val="tx1"/>
                </a:solidFill>
                <a:latin typeface="Times New Roman" pitchFamily="18" charset="0"/>
                <a:ea typeface="ＭＳ Ｐゴシック" pitchFamily="50" charset="-128"/>
              </a:defRPr>
            </a:lvl4pPr>
            <a:lvl5pPr marL="2057400" indent="-228600">
              <a:spcBef>
                <a:spcPct val="20000"/>
              </a:spcBef>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spcBef>
                <a:spcPct val="0"/>
              </a:spcBef>
              <a:buFontTx/>
              <a:buNone/>
            </a:pPr>
            <a:r>
              <a:rPr lang="ja-JP" altLang="en-US" sz="1200">
                <a:solidFill>
                  <a:schemeClr val="bg1"/>
                </a:solidFill>
                <a:latin typeface="MS-Mincho"/>
              </a:rPr>
              <a:t>Ｐ</a:t>
            </a:r>
            <a:r>
              <a:rPr lang="en-US" altLang="ja-JP" sz="1200">
                <a:solidFill>
                  <a:schemeClr val="bg1"/>
                </a:solidFill>
                <a:latin typeface="Century" pitchFamily="18" charset="0"/>
              </a:rPr>
              <a:t>g </a:t>
            </a:r>
            <a:r>
              <a:rPr lang="ja-JP" altLang="en-US" sz="1200">
                <a:solidFill>
                  <a:schemeClr val="bg1"/>
                </a:solidFill>
                <a:latin typeface="MS-Mincho"/>
              </a:rPr>
              <a:t>菌は血が無く酸素のある環境下では、おとなしく病原性もほとんどありません。しかし、お口の中が不潔になり歯肉に炎症が起こり歯肉から血が出るようになると状況は一変します。大好物の血液を得ると、数百倍から数万倍まで一気に増殖します。そして、骨を破壊し歯周ポケットという歯と歯肉の間の溝をどんどん深くしていきます。その溝が４ｍｍ以上になると溝の奥は、酸素が減ってきます。Ｐｇ菌は酸素が苦手なのでますます元気になり更に増殖し、強力な病原性を発揮し始めます。一方で、体の側も黙っていません、あらゆる手段を使ってＰｇ菌を攻撃し排除します。しかしその結果、自ら骨を溶かしてしまうことになります。これが、歯周病です。</a:t>
            </a:r>
          </a:p>
          <a:p>
            <a:pPr>
              <a:spcBef>
                <a:spcPct val="0"/>
              </a:spcBef>
              <a:buFontTx/>
              <a:buNone/>
            </a:pPr>
            <a:r>
              <a:rPr lang="ja-JP" altLang="en-US" sz="1200">
                <a:solidFill>
                  <a:schemeClr val="bg1"/>
                </a:solidFill>
                <a:latin typeface="MS-Mincho"/>
              </a:rPr>
              <a:t>歯周病を予防するためには、Ｐ</a:t>
            </a:r>
            <a:r>
              <a:rPr lang="en-US" altLang="ja-JP" sz="1200">
                <a:solidFill>
                  <a:schemeClr val="bg1"/>
                </a:solidFill>
                <a:latin typeface="MS-Mincho"/>
              </a:rPr>
              <a:t>.</a:t>
            </a:r>
            <a:r>
              <a:rPr lang="en-US" altLang="ja-JP" sz="1200">
                <a:solidFill>
                  <a:schemeClr val="bg1"/>
                </a:solidFill>
                <a:latin typeface="Century" pitchFamily="18" charset="0"/>
              </a:rPr>
              <a:t>g </a:t>
            </a:r>
            <a:r>
              <a:rPr lang="ja-JP" altLang="en-US" sz="1200">
                <a:solidFill>
                  <a:schemeClr val="bg1"/>
                </a:solidFill>
                <a:latin typeface="MS-Mincho"/>
              </a:rPr>
              <a:t>菌に血液というエサを与えず、酸素のない住家を与えないようにしなければなりません。まずは、Ｐ</a:t>
            </a:r>
            <a:r>
              <a:rPr lang="en-US" altLang="ja-JP" sz="1200">
                <a:solidFill>
                  <a:schemeClr val="bg1"/>
                </a:solidFill>
                <a:latin typeface="MS-Mincho"/>
              </a:rPr>
              <a:t>.</a:t>
            </a:r>
            <a:r>
              <a:rPr lang="ja-JP" altLang="en-US" sz="1200">
                <a:solidFill>
                  <a:schemeClr val="bg1"/>
                </a:solidFill>
                <a:latin typeface="MS-Mincho"/>
              </a:rPr>
              <a:t>ｇ菌の住家を知るために歯周病検査を受ける必要があります。</a:t>
            </a:r>
          </a:p>
          <a:p>
            <a:pPr>
              <a:spcBef>
                <a:spcPct val="0"/>
              </a:spcBef>
              <a:buFontTx/>
              <a:buNone/>
            </a:pPr>
            <a:r>
              <a:rPr lang="ja-JP" altLang="en-US" sz="1200">
                <a:solidFill>
                  <a:schemeClr val="bg1"/>
                </a:solidFill>
                <a:latin typeface="MS-Mincho"/>
              </a:rPr>
              <a:t>歯肉のどの部位から出血があるか、４ｍｍ以上の歯周ポケットがどこにあるかを調べます。そして歯ブラシ、専門的クリーニングなどの歯周治療により出血と４ｍｍ以上の歯周ポケットをなくします。これによりＰｇ菌はおとなしくなります。しかし居なくなる訳ではなく、息をひそめて暴れだす機会を待っています。その機会を与えないためにも定期検診が必要不可欠です。</a:t>
            </a:r>
            <a:endParaRPr lang="ja-JP" altLang="en-US" sz="1200">
              <a:solidFill>
                <a:schemeClr val="bg1"/>
              </a:solidFill>
            </a:endParaRPr>
          </a:p>
        </p:txBody>
      </p:sp>
      <p:pic>
        <p:nvPicPr>
          <p:cNvPr id="4103" name="図 7"/>
          <p:cNvPicPr>
            <a:picLocks noChangeAspect="1"/>
          </p:cNvPicPr>
          <p:nvPr/>
        </p:nvPicPr>
        <p:blipFill>
          <a:blip r:embed="rId2">
            <a:extLst>
              <a:ext uri="{28A0092B-C50C-407E-A947-70E740481C1C}">
                <a14:useLocalDpi xmlns:a14="http://schemas.microsoft.com/office/drawing/2010/main" val="0"/>
              </a:ext>
            </a:extLst>
          </a:blip>
          <a:srcRect l="68404" t="7440" r="5965" b="63156"/>
          <a:stretch>
            <a:fillRect/>
          </a:stretch>
        </p:blipFill>
        <p:spPr bwMode="auto">
          <a:xfrm>
            <a:off x="5016524" y="755576"/>
            <a:ext cx="1842070" cy="17546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正方形/長方形 13"/>
          <p:cNvSpPr/>
          <p:nvPr/>
        </p:nvSpPr>
        <p:spPr>
          <a:xfrm>
            <a:off x="136525" y="395288"/>
            <a:ext cx="6524625" cy="508000"/>
          </a:xfrm>
          <a:prstGeom prst="rect">
            <a:avLst/>
          </a:prstGeom>
        </p:spPr>
        <p:txBody>
          <a:bodyPr>
            <a:spAutoFit/>
          </a:bodyPr>
          <a:lstStyle/>
          <a:p>
            <a:pPr algn="ctr">
              <a:lnSpc>
                <a:spcPct val="150000"/>
              </a:lnSpc>
              <a:defRPr/>
            </a:pPr>
            <a:r>
              <a:rPr lang="ja-JP" altLang="en-US" sz="1600" b="1" dirty="0">
                <a:solidFill>
                  <a:srgbClr val="FF0000"/>
                </a:solidFill>
                <a:latin typeface="+mj-ea"/>
                <a:ea typeface="+mj-ea"/>
              </a:rPr>
              <a:t>怖～～</a:t>
            </a:r>
            <a:r>
              <a:rPr lang="ja-JP" altLang="en-US" sz="1600" b="1" dirty="0" err="1">
                <a:solidFill>
                  <a:srgbClr val="FF0000"/>
                </a:solidFill>
                <a:latin typeface="+mj-ea"/>
                <a:ea typeface="+mj-ea"/>
              </a:rPr>
              <a:t>い</a:t>
            </a:r>
            <a:r>
              <a:rPr lang="ja-JP" altLang="en-US" sz="1600" b="1" dirty="0">
                <a:solidFill>
                  <a:srgbClr val="FF0000"/>
                </a:solidFill>
                <a:latin typeface="+mj-ea"/>
                <a:ea typeface="+mj-ea"/>
              </a:rPr>
              <a:t>歯周</a:t>
            </a:r>
            <a:r>
              <a:rPr lang="ja-JP" altLang="en-US" sz="1600" b="1" dirty="0">
                <a:solidFill>
                  <a:srgbClr val="FF0000"/>
                </a:solidFill>
                <a:latin typeface="+mj-ea"/>
                <a:ea typeface="+mj-ea"/>
              </a:rPr>
              <a:t>病菌 </a:t>
            </a:r>
            <a:r>
              <a:rPr lang="ja-JP" altLang="en-US" sz="1800" b="1" dirty="0">
                <a:solidFill>
                  <a:srgbClr val="FF0000"/>
                </a:solidFill>
                <a:latin typeface="MS-Mincho"/>
              </a:rPr>
              <a:t>ポルフィロモナス</a:t>
            </a:r>
            <a:r>
              <a:rPr lang="ja-JP" altLang="en-US" sz="1800" b="1" dirty="0">
                <a:solidFill>
                  <a:srgbClr val="FF0000"/>
                </a:solidFill>
                <a:latin typeface="MS-Mincho"/>
              </a:rPr>
              <a:t>・ジンジバリス</a:t>
            </a:r>
            <a:r>
              <a:rPr lang="ja-JP" altLang="en-US" sz="1800" b="1" dirty="0">
                <a:solidFill>
                  <a:srgbClr val="FF0000"/>
                </a:solidFill>
                <a:latin typeface="+mj-ea"/>
                <a:ea typeface="+mj-ea"/>
              </a:rPr>
              <a:t>（</a:t>
            </a:r>
            <a:r>
              <a:rPr lang="en-US" altLang="ja-JP" sz="1800" b="1" dirty="0">
                <a:solidFill>
                  <a:srgbClr val="FF0000"/>
                </a:solidFill>
                <a:latin typeface="+mj-ea"/>
                <a:ea typeface="+mj-ea"/>
              </a:rPr>
              <a:t>P.</a:t>
            </a:r>
            <a:r>
              <a:rPr lang="ja-JP" altLang="en-US" sz="1800" b="1" dirty="0" err="1">
                <a:solidFill>
                  <a:srgbClr val="FF0000"/>
                </a:solidFill>
                <a:latin typeface="+mj-ea"/>
                <a:ea typeface="+mj-ea"/>
              </a:rPr>
              <a:t>ｇ</a:t>
            </a:r>
            <a:r>
              <a:rPr lang="ja-JP" altLang="en-US" sz="1800" b="1" dirty="0">
                <a:solidFill>
                  <a:srgbClr val="FF0000"/>
                </a:solidFill>
                <a:latin typeface="+mj-ea"/>
                <a:ea typeface="+mj-ea"/>
              </a:rPr>
              <a:t>菌） </a:t>
            </a:r>
            <a:r>
              <a:rPr lang="ja-JP" altLang="en-US" sz="1600" b="1" dirty="0">
                <a:solidFill>
                  <a:srgbClr val="FF0000"/>
                </a:solidFill>
                <a:latin typeface="+mj-ea"/>
                <a:ea typeface="+mj-ea"/>
              </a:rPr>
              <a:t>の話</a:t>
            </a:r>
            <a:endParaRPr lang="en-US" altLang="ja-JP" sz="1600" b="1" dirty="0">
              <a:solidFill>
                <a:srgbClr val="FF0000"/>
              </a:solidFill>
              <a:latin typeface="+mj-ea"/>
              <a:ea typeface="+mj-ea"/>
            </a:endParaRPr>
          </a:p>
        </p:txBody>
      </p:sp>
      <p:sp>
        <p:nvSpPr>
          <p:cNvPr id="4109" name="正方形/長方形 1"/>
          <p:cNvSpPr>
            <a:spLocks noChangeArrowheads="1"/>
          </p:cNvSpPr>
          <p:nvPr/>
        </p:nvSpPr>
        <p:spPr bwMode="auto">
          <a:xfrm>
            <a:off x="285750" y="1217613"/>
            <a:ext cx="4699000"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FontTx/>
              <a:buNone/>
              <a:defRPr/>
            </a:pPr>
            <a:r>
              <a:rPr lang="ja-JP" altLang="en-US" sz="1300" dirty="0" smtClean="0">
                <a:solidFill>
                  <a:schemeClr val="bg1"/>
                </a:solidFill>
                <a:latin typeface="+mn-ea"/>
                <a:ea typeface="+mn-ea"/>
              </a:rPr>
              <a:t>その中で重度歯周病の原因菌とされているのが</a:t>
            </a:r>
          </a:p>
          <a:p>
            <a:pPr>
              <a:spcBef>
                <a:spcPct val="0"/>
              </a:spcBef>
              <a:buFontTx/>
              <a:buNone/>
              <a:defRPr/>
            </a:pPr>
            <a:r>
              <a:rPr lang="en-US" altLang="ja-JP" sz="1400" dirty="0" smtClean="0">
                <a:solidFill>
                  <a:schemeClr val="bg1"/>
                </a:solidFill>
                <a:latin typeface="+mn-ea"/>
                <a:ea typeface="+mn-ea"/>
              </a:rPr>
              <a:t>   </a:t>
            </a:r>
            <a:r>
              <a:rPr lang="en-US" altLang="ja-JP" sz="1400" dirty="0" err="1" smtClean="0">
                <a:solidFill>
                  <a:schemeClr val="bg1"/>
                </a:solidFill>
                <a:latin typeface="+mn-ea"/>
                <a:ea typeface="+mn-ea"/>
              </a:rPr>
              <a:t>Porphyromonas</a:t>
            </a:r>
            <a:r>
              <a:rPr lang="en-US" altLang="ja-JP" sz="1400" dirty="0" smtClean="0">
                <a:solidFill>
                  <a:schemeClr val="bg1"/>
                </a:solidFill>
                <a:latin typeface="+mn-ea"/>
                <a:ea typeface="+mn-ea"/>
              </a:rPr>
              <a:t> </a:t>
            </a:r>
            <a:r>
              <a:rPr lang="en-US" altLang="ja-JP" sz="1400" dirty="0" err="1" smtClean="0">
                <a:solidFill>
                  <a:schemeClr val="bg1"/>
                </a:solidFill>
                <a:latin typeface="+mn-ea"/>
                <a:ea typeface="+mn-ea"/>
              </a:rPr>
              <a:t>gingivalis</a:t>
            </a:r>
            <a:r>
              <a:rPr lang="en-US" altLang="ja-JP" sz="1400" dirty="0" smtClean="0">
                <a:solidFill>
                  <a:schemeClr val="bg1"/>
                </a:solidFill>
                <a:latin typeface="+mn-ea"/>
                <a:ea typeface="+mn-ea"/>
              </a:rPr>
              <a:t> </a:t>
            </a:r>
            <a:r>
              <a:rPr lang="ja-JP" altLang="en-US" sz="1400" dirty="0" smtClean="0">
                <a:solidFill>
                  <a:schemeClr val="bg1"/>
                </a:solidFill>
                <a:latin typeface="+mn-ea"/>
                <a:ea typeface="+mn-ea"/>
              </a:rPr>
              <a:t>ポルフィロモナス・ジンジバリス</a:t>
            </a:r>
            <a:endParaRPr lang="en-US" altLang="ja-JP" sz="1400" dirty="0" smtClean="0">
              <a:solidFill>
                <a:schemeClr val="bg1"/>
              </a:solidFill>
              <a:latin typeface="+mn-ea"/>
              <a:ea typeface="+mn-ea"/>
            </a:endParaRPr>
          </a:p>
          <a:p>
            <a:pPr>
              <a:spcBef>
                <a:spcPct val="0"/>
              </a:spcBef>
              <a:buFontTx/>
              <a:buNone/>
              <a:defRPr/>
            </a:pPr>
            <a:r>
              <a:rPr lang="en-US" altLang="ja-JP" sz="1400" dirty="0" smtClean="0">
                <a:solidFill>
                  <a:schemeClr val="bg1"/>
                </a:solidFill>
                <a:latin typeface="+mn-ea"/>
                <a:ea typeface="+mn-ea"/>
              </a:rPr>
              <a:t>   </a:t>
            </a:r>
            <a:r>
              <a:rPr lang="en-US" altLang="ja-JP" sz="1400" dirty="0" err="1" smtClean="0">
                <a:solidFill>
                  <a:schemeClr val="bg1"/>
                </a:solidFill>
                <a:latin typeface="+mn-ea"/>
                <a:ea typeface="+mn-ea"/>
              </a:rPr>
              <a:t>Treponema</a:t>
            </a:r>
            <a:r>
              <a:rPr lang="en-US" altLang="ja-JP" sz="1400" dirty="0" smtClean="0">
                <a:solidFill>
                  <a:schemeClr val="bg1"/>
                </a:solidFill>
                <a:latin typeface="+mn-ea"/>
                <a:ea typeface="+mn-ea"/>
              </a:rPr>
              <a:t> </a:t>
            </a:r>
            <a:r>
              <a:rPr lang="en-US" altLang="ja-JP" sz="1400" dirty="0" err="1" smtClean="0">
                <a:solidFill>
                  <a:schemeClr val="bg1"/>
                </a:solidFill>
                <a:latin typeface="+mn-ea"/>
                <a:ea typeface="+mn-ea"/>
              </a:rPr>
              <a:t>denticola</a:t>
            </a:r>
            <a:r>
              <a:rPr lang="en-US" altLang="ja-JP" sz="1400" dirty="0" smtClean="0">
                <a:solidFill>
                  <a:schemeClr val="bg1"/>
                </a:solidFill>
                <a:latin typeface="+mn-ea"/>
                <a:ea typeface="+mn-ea"/>
              </a:rPr>
              <a:t> </a:t>
            </a:r>
            <a:r>
              <a:rPr lang="ja-JP" altLang="en-US" sz="1400" dirty="0" smtClean="0">
                <a:solidFill>
                  <a:schemeClr val="bg1"/>
                </a:solidFill>
                <a:latin typeface="+mn-ea"/>
                <a:ea typeface="+mn-ea"/>
              </a:rPr>
              <a:t>トレポネーマ・デンティコーラ</a:t>
            </a:r>
          </a:p>
          <a:p>
            <a:pPr>
              <a:spcBef>
                <a:spcPct val="0"/>
              </a:spcBef>
              <a:buFontTx/>
              <a:buNone/>
              <a:defRPr/>
            </a:pPr>
            <a:r>
              <a:rPr lang="en-US" altLang="ja-JP" sz="1400" dirty="0" smtClean="0">
                <a:solidFill>
                  <a:schemeClr val="bg1"/>
                </a:solidFill>
                <a:latin typeface="+mn-ea"/>
                <a:ea typeface="+mn-ea"/>
              </a:rPr>
              <a:t>   </a:t>
            </a:r>
            <a:r>
              <a:rPr lang="en-US" altLang="ja-JP" sz="1400" dirty="0" err="1" smtClean="0">
                <a:solidFill>
                  <a:schemeClr val="bg1"/>
                </a:solidFill>
                <a:latin typeface="+mn-ea"/>
                <a:ea typeface="+mn-ea"/>
              </a:rPr>
              <a:t>Tannerella</a:t>
            </a:r>
            <a:r>
              <a:rPr lang="en-US" altLang="ja-JP" sz="1400" dirty="0" smtClean="0">
                <a:solidFill>
                  <a:schemeClr val="bg1"/>
                </a:solidFill>
                <a:latin typeface="+mn-ea"/>
                <a:ea typeface="+mn-ea"/>
              </a:rPr>
              <a:t> forsythia </a:t>
            </a:r>
            <a:r>
              <a:rPr lang="ja-JP" altLang="en-US" sz="1400" dirty="0" smtClean="0">
                <a:solidFill>
                  <a:schemeClr val="bg1"/>
                </a:solidFill>
                <a:latin typeface="+mn-ea"/>
                <a:ea typeface="+mn-ea"/>
              </a:rPr>
              <a:t>タネレラ・フォーサイシア </a:t>
            </a:r>
            <a:r>
              <a:rPr lang="ja-JP" altLang="en-US" sz="1300" dirty="0" smtClean="0">
                <a:solidFill>
                  <a:schemeClr val="bg1"/>
                </a:solidFill>
                <a:latin typeface="+mn-ea"/>
                <a:ea typeface="+mn-ea"/>
              </a:rPr>
              <a:t>　の３菌です。</a:t>
            </a:r>
          </a:p>
        </p:txBody>
      </p:sp>
      <p:sp>
        <p:nvSpPr>
          <p:cNvPr id="5" name="正方形/長方形 4"/>
          <p:cNvSpPr/>
          <p:nvPr/>
        </p:nvSpPr>
        <p:spPr>
          <a:xfrm>
            <a:off x="5664200" y="2051050"/>
            <a:ext cx="1220788" cy="339725"/>
          </a:xfrm>
          <a:prstGeom prst="rect">
            <a:avLst/>
          </a:prstGeom>
        </p:spPr>
        <p:txBody>
          <a:bodyPr>
            <a:spAutoFit/>
          </a:bodyPr>
          <a:lstStyle/>
          <a:p>
            <a:pPr>
              <a:defRPr/>
            </a:pPr>
            <a:r>
              <a:rPr lang="en-US" altLang="ja-JP" sz="1600" b="1" dirty="0" err="1">
                <a:solidFill>
                  <a:schemeClr val="bg1"/>
                </a:solidFill>
                <a:latin typeface="MS-Mincho"/>
              </a:rPr>
              <a:t>P.g</a:t>
            </a:r>
            <a:r>
              <a:rPr lang="en-US" altLang="ja-JP" sz="1600" b="1" dirty="0">
                <a:solidFill>
                  <a:schemeClr val="bg1"/>
                </a:solidFill>
                <a:latin typeface="MS-Mincho"/>
              </a:rPr>
              <a:t> </a:t>
            </a:r>
            <a:r>
              <a:rPr lang="ja-JP" altLang="en-US" sz="1600" b="1" dirty="0">
                <a:solidFill>
                  <a:schemeClr val="bg1"/>
                </a:solidFill>
                <a:latin typeface="MS-Mincho"/>
              </a:rPr>
              <a:t>菌</a:t>
            </a:r>
            <a:r>
              <a:rPr lang="ja-JP" altLang="en-US" sz="1600" b="1" dirty="0">
                <a:solidFill>
                  <a:schemeClr val="bg1"/>
                </a:solidFill>
                <a:latin typeface="+mj-ea"/>
              </a:rPr>
              <a:t> </a:t>
            </a:r>
            <a:endParaRPr lang="ja-JP" altLang="en-US" sz="1600" b="1" dirty="0"/>
          </a:p>
        </p:txBody>
      </p:sp>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634" y="7725043"/>
            <a:ext cx="1786866" cy="1239445"/>
          </a:xfrm>
          <a:prstGeom prst="rect">
            <a:avLst/>
          </a:prstGeom>
          <a:ln>
            <a:noFill/>
          </a:ln>
          <a:effectLst>
            <a:softEdge rad="112500"/>
          </a:effectLst>
        </p:spPr>
      </p:pic>
      <p:sp>
        <p:nvSpPr>
          <p:cNvPr id="3085" name="正方形/長方形 7"/>
          <p:cNvSpPr>
            <a:spLocks noChangeArrowheads="1"/>
          </p:cNvSpPr>
          <p:nvPr/>
        </p:nvSpPr>
        <p:spPr bwMode="auto">
          <a:xfrm>
            <a:off x="180975" y="2265363"/>
            <a:ext cx="51371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itchFamily="18" charset="0"/>
                <a:ea typeface="ＭＳ Ｐゴシック" pitchFamily="50" charset="-128"/>
              </a:defRPr>
            </a:lvl1pPr>
            <a:lvl2pPr marL="742950" indent="-285750">
              <a:defRPr kumimoji="1" sz="2400">
                <a:solidFill>
                  <a:schemeClr val="tx1"/>
                </a:solidFill>
                <a:latin typeface="Times New Roman" pitchFamily="18" charset="0"/>
                <a:ea typeface="ＭＳ Ｐゴシック" pitchFamily="50" charset="-128"/>
              </a:defRPr>
            </a:lvl2pPr>
            <a:lvl3pPr marL="1143000" indent="-228600">
              <a:defRPr kumimoji="1" sz="2400">
                <a:solidFill>
                  <a:schemeClr val="tx1"/>
                </a:solidFill>
                <a:latin typeface="Times New Roman" pitchFamily="18" charset="0"/>
                <a:ea typeface="ＭＳ Ｐゴシック" pitchFamily="50" charset="-128"/>
              </a:defRPr>
            </a:lvl3pPr>
            <a:lvl4pPr marL="1600200" indent="-228600">
              <a:defRPr kumimoji="1" sz="2400">
                <a:solidFill>
                  <a:schemeClr val="tx1"/>
                </a:solidFill>
                <a:latin typeface="Times New Roman" pitchFamily="18" charset="0"/>
                <a:ea typeface="ＭＳ Ｐゴシック" pitchFamily="50" charset="-128"/>
              </a:defRPr>
            </a:lvl4pPr>
            <a:lvl5pPr marL="2057400" indent="-22860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r>
              <a:rPr lang="ja-JP" altLang="en-US" sz="1300">
                <a:solidFill>
                  <a:schemeClr val="bg1"/>
                </a:solidFill>
                <a:latin typeface="MS-Mincho"/>
              </a:rPr>
              <a:t>この中の親分は、ポルフィロモナス・ジンジバリス（</a:t>
            </a:r>
            <a:r>
              <a:rPr lang="en-US" altLang="ja-JP" sz="1300">
                <a:solidFill>
                  <a:schemeClr val="bg1"/>
                </a:solidFill>
                <a:latin typeface="Century" pitchFamily="18" charset="0"/>
              </a:rPr>
              <a:t>P.</a:t>
            </a:r>
            <a:r>
              <a:rPr lang="ja-JP" altLang="en-US" sz="1300">
                <a:solidFill>
                  <a:schemeClr val="bg1"/>
                </a:solidFill>
                <a:latin typeface="MS-Mincho"/>
              </a:rPr>
              <a:t>ｇ菌）です。</a:t>
            </a:r>
            <a:endParaRPr lang="en-US" altLang="ja-JP" sz="1300">
              <a:solidFill>
                <a:schemeClr val="bg1"/>
              </a:solidFill>
              <a:latin typeface="MS-Mincho"/>
            </a:endParaRPr>
          </a:p>
          <a:p>
            <a:r>
              <a:rPr lang="ja-JP" altLang="en-US" sz="1400">
                <a:solidFill>
                  <a:srgbClr val="FFC000"/>
                </a:solidFill>
                <a:latin typeface="MS-Mincho"/>
              </a:rPr>
              <a:t>８００種類を超す口腔細菌の中で、最強最悪の歯周病菌</a:t>
            </a:r>
            <a:r>
              <a:rPr lang="ja-JP" altLang="en-US" sz="1300">
                <a:solidFill>
                  <a:schemeClr val="bg1"/>
                </a:solidFill>
                <a:latin typeface="MS-Mincho"/>
              </a:rPr>
              <a:t>です。</a:t>
            </a:r>
            <a:endParaRPr lang="en-US" altLang="ja-JP" sz="1300">
              <a:solidFill>
                <a:schemeClr val="bg1"/>
              </a:solidFill>
              <a:latin typeface="MS-Mincho"/>
            </a:endParaRPr>
          </a:p>
        </p:txBody>
      </p:sp>
      <p:sp>
        <p:nvSpPr>
          <p:cNvPr id="3086" name="正方形/長方形 8"/>
          <p:cNvSpPr>
            <a:spLocks noChangeArrowheads="1"/>
          </p:cNvSpPr>
          <p:nvPr/>
        </p:nvSpPr>
        <p:spPr bwMode="auto">
          <a:xfrm>
            <a:off x="254000" y="906463"/>
            <a:ext cx="4884738"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itchFamily="18" charset="0"/>
                <a:ea typeface="ＭＳ Ｐゴシック" pitchFamily="50" charset="-128"/>
              </a:defRPr>
            </a:lvl1pPr>
            <a:lvl2pPr marL="742950" indent="-285750">
              <a:defRPr kumimoji="1" sz="2400">
                <a:solidFill>
                  <a:schemeClr val="tx1"/>
                </a:solidFill>
                <a:latin typeface="Times New Roman" pitchFamily="18" charset="0"/>
                <a:ea typeface="ＭＳ Ｐゴシック" pitchFamily="50" charset="-128"/>
              </a:defRPr>
            </a:lvl2pPr>
            <a:lvl3pPr marL="1143000" indent="-228600">
              <a:defRPr kumimoji="1" sz="2400">
                <a:solidFill>
                  <a:schemeClr val="tx1"/>
                </a:solidFill>
                <a:latin typeface="Times New Roman" pitchFamily="18" charset="0"/>
                <a:ea typeface="ＭＳ Ｐゴシック" pitchFamily="50" charset="-128"/>
              </a:defRPr>
            </a:lvl3pPr>
            <a:lvl4pPr marL="1600200" indent="-228600">
              <a:defRPr kumimoji="1" sz="2400">
                <a:solidFill>
                  <a:schemeClr val="tx1"/>
                </a:solidFill>
                <a:latin typeface="Times New Roman" pitchFamily="18" charset="0"/>
                <a:ea typeface="ＭＳ Ｐゴシック" pitchFamily="50" charset="-128"/>
              </a:defRPr>
            </a:lvl4pPr>
            <a:lvl5pPr marL="2057400" indent="-22860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r>
              <a:rPr lang="ja-JP" altLang="en-US" sz="1300">
                <a:solidFill>
                  <a:schemeClr val="bg1"/>
                </a:solidFill>
                <a:latin typeface="MS-Mincho"/>
              </a:rPr>
              <a:t>お口の中には８００種類を超える細菌がいると言われています。</a:t>
            </a:r>
            <a:endParaRPr lang="en-US" altLang="ja-JP" sz="1300">
              <a:solidFill>
                <a:schemeClr val="bg1"/>
              </a:solidFill>
              <a:latin typeface="MS-Mincho"/>
            </a:endParaRPr>
          </a:p>
        </p:txBody>
      </p:sp>
      <p:grpSp>
        <p:nvGrpSpPr>
          <p:cNvPr id="3087" name="グループ化 16"/>
          <p:cNvGrpSpPr>
            <a:grpSpLocks/>
          </p:cNvGrpSpPr>
          <p:nvPr/>
        </p:nvGrpSpPr>
        <p:grpSpPr bwMode="auto">
          <a:xfrm>
            <a:off x="-30163" y="2700338"/>
            <a:ext cx="6888163" cy="936625"/>
            <a:chOff x="-29491" y="2868159"/>
            <a:chExt cx="6887491" cy="936870"/>
          </a:xfrm>
        </p:grpSpPr>
        <p:sp>
          <p:nvSpPr>
            <p:cNvPr id="15" name="正方形/長方形 14"/>
            <p:cNvSpPr/>
            <p:nvPr/>
          </p:nvSpPr>
          <p:spPr>
            <a:xfrm>
              <a:off x="-29491" y="2868159"/>
              <a:ext cx="6887491" cy="936870"/>
            </a:xfrm>
            <a:prstGeom prst="rect">
              <a:avLst/>
            </a:prstGeom>
            <a:solidFill>
              <a:schemeClr val="tx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3101" name="グループ化 15"/>
            <p:cNvGrpSpPr>
              <a:grpSpLocks/>
            </p:cNvGrpSpPr>
            <p:nvPr/>
          </p:nvGrpSpPr>
          <p:grpSpPr bwMode="auto">
            <a:xfrm>
              <a:off x="110625" y="2941574"/>
              <a:ext cx="5019605" cy="738664"/>
              <a:chOff x="110625" y="2984312"/>
              <a:chExt cx="5019605" cy="738664"/>
            </a:xfrm>
          </p:grpSpPr>
          <p:sp>
            <p:nvSpPr>
              <p:cNvPr id="3102" name="正方形/長方形 2"/>
              <p:cNvSpPr>
                <a:spLocks noChangeArrowheads="1"/>
              </p:cNvSpPr>
              <p:nvPr/>
            </p:nvSpPr>
            <p:spPr bwMode="auto">
              <a:xfrm>
                <a:off x="836712" y="2984312"/>
                <a:ext cx="4293518"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itchFamily="18" charset="0"/>
                    <a:ea typeface="ＭＳ Ｐゴシック" pitchFamily="50" charset="-128"/>
                  </a:defRPr>
                </a:lvl1pPr>
                <a:lvl2pPr marL="742950" indent="-285750">
                  <a:spcBef>
                    <a:spcPct val="20000"/>
                  </a:spcBef>
                  <a:buChar char="–"/>
                  <a:defRPr kumimoji="1" sz="2800">
                    <a:solidFill>
                      <a:schemeClr val="tx1"/>
                    </a:solidFill>
                    <a:latin typeface="Times New Roman" pitchFamily="18" charset="0"/>
                    <a:ea typeface="ＭＳ Ｐゴシック" pitchFamily="50" charset="-128"/>
                  </a:defRPr>
                </a:lvl2pPr>
                <a:lvl3pPr marL="1143000" indent="-228600">
                  <a:spcBef>
                    <a:spcPct val="20000"/>
                  </a:spcBef>
                  <a:buChar char="•"/>
                  <a:defRPr kumimoji="1" sz="2400">
                    <a:solidFill>
                      <a:schemeClr val="tx1"/>
                    </a:solidFill>
                    <a:latin typeface="Times New Roman" pitchFamily="18" charset="0"/>
                    <a:ea typeface="ＭＳ Ｐゴシック" pitchFamily="50" charset="-128"/>
                  </a:defRPr>
                </a:lvl3pPr>
                <a:lvl4pPr marL="1600200" indent="-228600">
                  <a:spcBef>
                    <a:spcPct val="20000"/>
                  </a:spcBef>
                  <a:buChar char="–"/>
                  <a:defRPr kumimoji="1" sz="2000">
                    <a:solidFill>
                      <a:schemeClr val="tx1"/>
                    </a:solidFill>
                    <a:latin typeface="Times New Roman" pitchFamily="18" charset="0"/>
                    <a:ea typeface="ＭＳ Ｐゴシック" pitchFamily="50" charset="-128"/>
                  </a:defRPr>
                </a:lvl4pPr>
                <a:lvl5pPr marL="2057400" indent="-228600">
                  <a:spcBef>
                    <a:spcPct val="20000"/>
                  </a:spcBef>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nSpc>
                    <a:spcPct val="150000"/>
                  </a:lnSpc>
                  <a:spcBef>
                    <a:spcPct val="0"/>
                  </a:spcBef>
                  <a:buFontTx/>
                  <a:buNone/>
                </a:pPr>
                <a:r>
                  <a:rPr lang="ja-JP" altLang="en-US" sz="1200">
                    <a:solidFill>
                      <a:schemeClr val="bg1"/>
                    </a:solidFill>
                    <a:latin typeface="MS-Mincho"/>
                  </a:rPr>
                  <a:t>エサ（‘栄養源）  ：　</a:t>
                </a:r>
                <a:r>
                  <a:rPr lang="ja-JP" altLang="en-US" sz="1400" b="1">
                    <a:solidFill>
                      <a:srgbClr val="FF0000"/>
                    </a:solidFill>
                    <a:latin typeface="MS-Mincho"/>
                  </a:rPr>
                  <a:t>血液</a:t>
                </a:r>
                <a:r>
                  <a:rPr lang="ja-JP" altLang="en-US" sz="1200">
                    <a:solidFill>
                      <a:schemeClr val="bg1"/>
                    </a:solidFill>
                    <a:latin typeface="MS-Mincho"/>
                  </a:rPr>
                  <a:t> （正確には赤血球の中の鉄分）</a:t>
                </a:r>
                <a:endParaRPr lang="en-US" altLang="ja-JP" sz="1200">
                  <a:solidFill>
                    <a:schemeClr val="bg1"/>
                  </a:solidFill>
                  <a:latin typeface="MS-Mincho"/>
                </a:endParaRPr>
              </a:p>
              <a:p>
                <a:pPr>
                  <a:lnSpc>
                    <a:spcPct val="150000"/>
                  </a:lnSpc>
                  <a:spcBef>
                    <a:spcPct val="0"/>
                  </a:spcBef>
                  <a:buFontTx/>
                  <a:buNone/>
                </a:pPr>
                <a:r>
                  <a:rPr lang="ja-JP" altLang="en-US" sz="1200">
                    <a:solidFill>
                      <a:schemeClr val="bg1"/>
                    </a:solidFill>
                  </a:rPr>
                  <a:t>好きな場所　：　酸素の無い</a:t>
                </a:r>
                <a:r>
                  <a:rPr lang="ja-JP" altLang="en-US" sz="1400" b="1">
                    <a:solidFill>
                      <a:srgbClr val="FF0000"/>
                    </a:solidFill>
                  </a:rPr>
                  <a:t>４㎜以上の深い歯周ポケット内</a:t>
                </a:r>
              </a:p>
            </p:txBody>
          </p:sp>
          <p:sp>
            <p:nvSpPr>
              <p:cNvPr id="3103" name="正方形/長方形 5"/>
              <p:cNvSpPr>
                <a:spLocks noChangeArrowheads="1"/>
              </p:cNvSpPr>
              <p:nvPr/>
            </p:nvSpPr>
            <p:spPr bwMode="auto">
              <a:xfrm>
                <a:off x="110625" y="3122008"/>
                <a:ext cx="8811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itchFamily="18" charset="0"/>
                    <a:ea typeface="ＭＳ Ｐゴシック" pitchFamily="50" charset="-128"/>
                  </a:defRPr>
                </a:lvl1pPr>
                <a:lvl2pPr marL="742950" indent="-285750">
                  <a:defRPr kumimoji="1" sz="2400">
                    <a:solidFill>
                      <a:schemeClr val="tx1"/>
                    </a:solidFill>
                    <a:latin typeface="Times New Roman" pitchFamily="18" charset="0"/>
                    <a:ea typeface="ＭＳ Ｐゴシック" pitchFamily="50" charset="-128"/>
                  </a:defRPr>
                </a:lvl2pPr>
                <a:lvl3pPr marL="1143000" indent="-228600">
                  <a:defRPr kumimoji="1" sz="2400">
                    <a:solidFill>
                      <a:schemeClr val="tx1"/>
                    </a:solidFill>
                    <a:latin typeface="Times New Roman" pitchFamily="18" charset="0"/>
                    <a:ea typeface="ＭＳ Ｐゴシック" pitchFamily="50" charset="-128"/>
                  </a:defRPr>
                </a:lvl3pPr>
                <a:lvl4pPr marL="1600200" indent="-228600">
                  <a:defRPr kumimoji="1" sz="2400">
                    <a:solidFill>
                      <a:schemeClr val="tx1"/>
                    </a:solidFill>
                    <a:latin typeface="Times New Roman" pitchFamily="18" charset="0"/>
                    <a:ea typeface="ＭＳ Ｐゴシック" pitchFamily="50" charset="-128"/>
                  </a:defRPr>
                </a:lvl4pPr>
                <a:lvl5pPr marL="2057400" indent="-22860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nSpc>
                    <a:spcPct val="150000"/>
                  </a:lnSpc>
                </a:pPr>
                <a:r>
                  <a:rPr lang="en-US" altLang="ja-JP" sz="1600">
                    <a:solidFill>
                      <a:schemeClr val="bg1"/>
                    </a:solidFill>
                    <a:latin typeface="Century" pitchFamily="18" charset="0"/>
                  </a:rPr>
                  <a:t>P.</a:t>
                </a:r>
                <a:r>
                  <a:rPr lang="ja-JP" altLang="en-US" sz="1600">
                    <a:solidFill>
                      <a:schemeClr val="bg1"/>
                    </a:solidFill>
                    <a:latin typeface="MS-Mincho"/>
                  </a:rPr>
                  <a:t>ｇ菌の</a:t>
                </a:r>
                <a:endParaRPr lang="en-US" altLang="ja-JP" sz="1600">
                  <a:solidFill>
                    <a:schemeClr val="bg1"/>
                  </a:solidFill>
                  <a:latin typeface="MS-Mincho"/>
                </a:endParaRPr>
              </a:p>
            </p:txBody>
          </p:sp>
        </p:grpSp>
      </p:grpSp>
      <p:pic>
        <p:nvPicPr>
          <p:cNvPr id="4104" name="図 8"/>
          <p:cNvPicPr>
            <a:picLocks noChangeAspect="1"/>
          </p:cNvPicPr>
          <p:nvPr/>
        </p:nvPicPr>
        <p:blipFill>
          <a:blip r:embed="rId4">
            <a:extLst>
              <a:ext uri="{28A0092B-C50C-407E-A947-70E740481C1C}">
                <a14:useLocalDpi xmlns:a14="http://schemas.microsoft.com/office/drawing/2010/main" val="0"/>
              </a:ext>
            </a:extLst>
          </a:blip>
          <a:srcRect l="8012" t="13844" r="8327" b="9515"/>
          <a:stretch>
            <a:fillRect/>
          </a:stretch>
        </p:blipFill>
        <p:spPr bwMode="auto">
          <a:xfrm>
            <a:off x="5051398" y="2409958"/>
            <a:ext cx="1807196" cy="120479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正方形/長方形 31"/>
          <p:cNvSpPr/>
          <p:nvPr/>
        </p:nvSpPr>
        <p:spPr>
          <a:xfrm>
            <a:off x="-2107" y="5981517"/>
            <a:ext cx="6887491" cy="1332640"/>
          </a:xfrm>
          <a:prstGeom prst="rect">
            <a:avLst/>
          </a:prstGeom>
          <a:solidFill>
            <a:schemeClr val="tx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368300" y="6110288"/>
            <a:ext cx="6362700" cy="1108075"/>
          </a:xfrm>
          <a:prstGeom prst="rect">
            <a:avLst/>
          </a:prstGeom>
        </p:spPr>
        <p:txBody>
          <a:bodyPr>
            <a:spAutoFit/>
          </a:bodyPr>
          <a:lstStyle/>
          <a:p>
            <a:pPr>
              <a:defRPr/>
            </a:pPr>
            <a:r>
              <a:rPr lang="ja-JP" altLang="en-US" sz="1400" b="1" dirty="0">
                <a:solidFill>
                  <a:srgbClr val="FF0000"/>
                </a:solidFill>
                <a:latin typeface="+mn-ea"/>
                <a:ea typeface="+mn-ea"/>
              </a:rPr>
              <a:t>虫歯菌</a:t>
            </a:r>
            <a:r>
              <a:rPr lang="ja-JP" altLang="en-US" sz="1200" dirty="0">
                <a:solidFill>
                  <a:schemeClr val="bg1"/>
                </a:solidFill>
                <a:latin typeface="+mn-ea"/>
                <a:ea typeface="+mn-ea"/>
              </a:rPr>
              <a:t>は</a:t>
            </a:r>
            <a:r>
              <a:rPr lang="en-US" altLang="ja-JP" sz="1400" b="1" dirty="0">
                <a:solidFill>
                  <a:srgbClr val="FF0000"/>
                </a:solidFill>
                <a:latin typeface="+mn-ea"/>
                <a:ea typeface="+mn-ea"/>
              </a:rPr>
              <a:t>1</a:t>
            </a:r>
            <a:r>
              <a:rPr lang="ja-JP" altLang="en-US" sz="1400" b="1" dirty="0">
                <a:solidFill>
                  <a:srgbClr val="FF0000"/>
                </a:solidFill>
                <a:latin typeface="+mn-ea"/>
                <a:ea typeface="+mn-ea"/>
              </a:rPr>
              <a:t>歳半～</a:t>
            </a:r>
            <a:r>
              <a:rPr lang="en-US" altLang="ja-JP" sz="1400" b="1" dirty="0">
                <a:solidFill>
                  <a:srgbClr val="FF0000"/>
                </a:solidFill>
                <a:latin typeface="+mn-ea"/>
                <a:ea typeface="+mn-ea"/>
              </a:rPr>
              <a:t>2</a:t>
            </a:r>
            <a:r>
              <a:rPr lang="ja-JP" altLang="en-US" sz="1400" b="1" dirty="0">
                <a:solidFill>
                  <a:srgbClr val="FF0000"/>
                </a:solidFill>
                <a:latin typeface="+mn-ea"/>
                <a:ea typeface="+mn-ea"/>
              </a:rPr>
              <a:t>歳半の約</a:t>
            </a:r>
            <a:r>
              <a:rPr lang="en-US" altLang="ja-JP" sz="1400" b="1" dirty="0">
                <a:solidFill>
                  <a:srgbClr val="FF0000"/>
                </a:solidFill>
                <a:latin typeface="+mn-ea"/>
                <a:ea typeface="+mn-ea"/>
              </a:rPr>
              <a:t>1</a:t>
            </a:r>
            <a:r>
              <a:rPr lang="ja-JP" altLang="en-US" sz="1400" b="1" dirty="0">
                <a:solidFill>
                  <a:srgbClr val="FF0000"/>
                </a:solidFill>
                <a:latin typeface="+mn-ea"/>
                <a:ea typeface="+mn-ea"/>
              </a:rPr>
              <a:t>年間</a:t>
            </a:r>
            <a:r>
              <a:rPr lang="ja-JP" altLang="en-US" sz="1200" dirty="0">
                <a:solidFill>
                  <a:schemeClr val="bg1"/>
                </a:solidFill>
                <a:latin typeface="+mn-ea"/>
                <a:ea typeface="+mn-ea"/>
              </a:rPr>
              <a:t>に</a:t>
            </a:r>
            <a:r>
              <a:rPr lang="ja-JP" altLang="en-US" sz="1400" b="1" dirty="0">
                <a:solidFill>
                  <a:srgbClr val="FF0000"/>
                </a:solidFill>
                <a:latin typeface="+mn-ea"/>
                <a:ea typeface="+mn-ea"/>
              </a:rPr>
              <a:t>母子</a:t>
            </a:r>
            <a:r>
              <a:rPr lang="ja-JP" altLang="en-US" sz="1400" b="1" dirty="0">
                <a:solidFill>
                  <a:srgbClr val="FF0000"/>
                </a:solidFill>
                <a:latin typeface="+mn-ea"/>
                <a:ea typeface="+mn-ea"/>
              </a:rPr>
              <a:t>感染</a:t>
            </a:r>
            <a:r>
              <a:rPr lang="ja-JP" altLang="en-US" sz="1200" dirty="0">
                <a:solidFill>
                  <a:schemeClr val="bg1"/>
                </a:solidFill>
                <a:latin typeface="+mn-ea"/>
                <a:ea typeface="+mn-ea"/>
              </a:rPr>
              <a:t>すると言われています</a:t>
            </a:r>
            <a:r>
              <a:rPr lang="ja-JP" altLang="en-US" sz="1200" dirty="0">
                <a:solidFill>
                  <a:schemeClr val="bg1"/>
                </a:solidFill>
                <a:latin typeface="+mn-ea"/>
                <a:ea typeface="+mn-ea"/>
              </a:rPr>
              <a:t>。</a:t>
            </a:r>
            <a:endParaRPr lang="en-US" altLang="ja-JP" sz="1200" dirty="0">
              <a:solidFill>
                <a:schemeClr val="bg1"/>
              </a:solidFill>
              <a:latin typeface="+mn-ea"/>
              <a:ea typeface="+mn-ea"/>
            </a:endParaRPr>
          </a:p>
          <a:p>
            <a:pPr>
              <a:defRPr/>
            </a:pPr>
            <a:r>
              <a:rPr lang="ja-JP" altLang="en-US" sz="1400" b="1" dirty="0">
                <a:solidFill>
                  <a:srgbClr val="FF0000"/>
                </a:solidFill>
                <a:latin typeface="+mj-ea"/>
              </a:rPr>
              <a:t>歯</a:t>
            </a:r>
            <a:r>
              <a:rPr lang="ja-JP" altLang="en-US" sz="1400" b="1" dirty="0">
                <a:solidFill>
                  <a:srgbClr val="FF0000"/>
                </a:solidFill>
                <a:latin typeface="+mj-ea"/>
              </a:rPr>
              <a:t>周病菌</a:t>
            </a:r>
            <a:r>
              <a:rPr lang="ja-JP" altLang="en-US" sz="1200" dirty="0">
                <a:solidFill>
                  <a:schemeClr val="bg1"/>
                </a:solidFill>
                <a:latin typeface="+mj-ea"/>
              </a:rPr>
              <a:t>は</a:t>
            </a:r>
            <a:r>
              <a:rPr lang="ja-JP" altLang="en-US" sz="1400" b="1" dirty="0">
                <a:solidFill>
                  <a:srgbClr val="FF0000"/>
                </a:solidFill>
                <a:latin typeface="+mj-ea"/>
              </a:rPr>
              <a:t>１８～２０歳の約２年間</a:t>
            </a:r>
            <a:r>
              <a:rPr lang="ja-JP" altLang="en-US" sz="1200" dirty="0">
                <a:solidFill>
                  <a:schemeClr val="bg1"/>
                </a:solidFill>
                <a:latin typeface="+mj-ea"/>
              </a:rPr>
              <a:t>に</a:t>
            </a:r>
            <a:r>
              <a:rPr lang="ja-JP" altLang="en-US" sz="1400" b="1" dirty="0">
                <a:solidFill>
                  <a:srgbClr val="FF0000"/>
                </a:solidFill>
                <a:latin typeface="+mj-ea"/>
              </a:rPr>
              <a:t>他人の唾液を介して感染</a:t>
            </a:r>
            <a:r>
              <a:rPr lang="ja-JP" altLang="en-US" sz="1200" dirty="0">
                <a:solidFill>
                  <a:schemeClr val="bg1"/>
                </a:solidFill>
                <a:latin typeface="+mj-ea"/>
              </a:rPr>
              <a:t>すると言われています</a:t>
            </a:r>
            <a:r>
              <a:rPr lang="ja-JP" altLang="en-US" sz="1200" dirty="0">
                <a:solidFill>
                  <a:schemeClr val="bg1"/>
                </a:solidFill>
                <a:latin typeface="+mj-ea"/>
              </a:rPr>
              <a:t>。</a:t>
            </a:r>
            <a:endParaRPr lang="en-US" altLang="ja-JP" sz="1200" dirty="0">
              <a:solidFill>
                <a:schemeClr val="bg1"/>
              </a:solidFill>
              <a:latin typeface="+mj-ea"/>
            </a:endParaRPr>
          </a:p>
          <a:p>
            <a:pPr>
              <a:defRPr/>
            </a:pPr>
            <a:r>
              <a:rPr lang="ja-JP" altLang="en-US" sz="1200" dirty="0">
                <a:solidFill>
                  <a:schemeClr val="bg1"/>
                </a:solidFill>
                <a:latin typeface="+mn-ea"/>
              </a:rPr>
              <a:t>その</a:t>
            </a:r>
            <a:r>
              <a:rPr lang="ja-JP" altLang="en-US" sz="1200" dirty="0">
                <a:solidFill>
                  <a:schemeClr val="bg1"/>
                </a:solidFill>
                <a:latin typeface="+mn-ea"/>
              </a:rPr>
              <a:t>ためこの時期に感染しなければ、</a:t>
            </a:r>
            <a:r>
              <a:rPr lang="ja-JP" altLang="en-US" sz="1200" dirty="0">
                <a:solidFill>
                  <a:schemeClr val="bg1"/>
                </a:solidFill>
                <a:latin typeface="+mn-ea"/>
              </a:rPr>
              <a:t>虫歯、歯周病の</a:t>
            </a:r>
            <a:r>
              <a:rPr lang="ja-JP" altLang="en-US" sz="1200" dirty="0">
                <a:solidFill>
                  <a:schemeClr val="bg1"/>
                </a:solidFill>
                <a:latin typeface="+mn-ea"/>
              </a:rPr>
              <a:t>発症リスクは激減します</a:t>
            </a:r>
            <a:r>
              <a:rPr lang="ja-JP" altLang="en-US" sz="1200" dirty="0">
                <a:solidFill>
                  <a:schemeClr val="bg1"/>
                </a:solidFill>
                <a:latin typeface="+mn-ea"/>
              </a:rPr>
              <a:t>。</a:t>
            </a:r>
            <a:endParaRPr lang="en-US" altLang="ja-JP" sz="1200" dirty="0">
              <a:solidFill>
                <a:schemeClr val="bg1"/>
              </a:solidFill>
              <a:latin typeface="+mn-ea"/>
            </a:endParaRPr>
          </a:p>
          <a:p>
            <a:pPr>
              <a:defRPr/>
            </a:pPr>
            <a:r>
              <a:rPr lang="ja-JP" altLang="en-US" sz="1200" dirty="0">
                <a:solidFill>
                  <a:schemeClr val="bg1"/>
                </a:solidFill>
                <a:latin typeface="+mj-ea"/>
              </a:rPr>
              <a:t>飲み物</a:t>
            </a:r>
            <a:r>
              <a:rPr lang="ja-JP" altLang="en-US" sz="1200" dirty="0">
                <a:solidFill>
                  <a:schemeClr val="bg1"/>
                </a:solidFill>
                <a:latin typeface="+mj-ea"/>
              </a:rPr>
              <a:t>の回し飲み、唾液のついた箸での鍋のつつきあいなどは要注意です</a:t>
            </a:r>
            <a:r>
              <a:rPr lang="ja-JP" altLang="en-US" sz="1200" dirty="0">
                <a:solidFill>
                  <a:schemeClr val="bg1"/>
                </a:solidFill>
                <a:latin typeface="+mj-ea"/>
              </a:rPr>
              <a:t>。</a:t>
            </a:r>
            <a:endParaRPr lang="en-US" altLang="ja-JP" sz="1200" dirty="0">
              <a:solidFill>
                <a:schemeClr val="bg1"/>
              </a:solidFill>
              <a:latin typeface="+mj-ea"/>
            </a:endParaRPr>
          </a:p>
          <a:p>
            <a:pPr>
              <a:defRPr/>
            </a:pPr>
            <a:r>
              <a:rPr lang="ja-JP" altLang="en-US" sz="1400" dirty="0">
                <a:solidFill>
                  <a:srgbClr val="FFC000"/>
                </a:solidFill>
                <a:latin typeface="+mj-ea"/>
              </a:rPr>
              <a:t>成人式前には、変な菌を口に入れない！ことです。</a:t>
            </a:r>
            <a:endParaRPr lang="en-US" altLang="ja-JP" sz="1400" dirty="0">
              <a:solidFill>
                <a:srgbClr val="FFC000"/>
              </a:solidFill>
              <a:latin typeface="+mj-ea"/>
            </a:endParaRPr>
          </a:p>
        </p:txBody>
      </p:sp>
      <p:sp>
        <p:nvSpPr>
          <p:cNvPr id="27" name="正方形/長方形 26"/>
          <p:cNvSpPr/>
          <p:nvPr/>
        </p:nvSpPr>
        <p:spPr>
          <a:xfrm>
            <a:off x="349714" y="7287812"/>
            <a:ext cx="6247638" cy="483690"/>
          </a:xfrm>
          <a:prstGeom prst="rect">
            <a:avLst/>
          </a:prstGeom>
          <a:solidFill>
            <a:srgbClr val="FF0000"/>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 name="テキスト ボックス 17"/>
          <p:cNvSpPr txBox="1"/>
          <p:nvPr/>
        </p:nvSpPr>
        <p:spPr>
          <a:xfrm>
            <a:off x="352556" y="7367780"/>
            <a:ext cx="6198956" cy="338554"/>
          </a:xfrm>
          <a:prstGeom prst="rect">
            <a:avLst/>
          </a:prstGeom>
          <a:noFill/>
          <a:effectLst>
            <a:outerShdw blurRad="546100" dist="50800" dir="5400000" algn="ctr" rotWithShape="0">
              <a:srgbClr val="000000">
                <a:alpha val="43137"/>
              </a:srgbClr>
            </a:outerShdw>
            <a:reflection blurRad="127000" stA="45000" endPos="65000" dist="50800" dir="5400000" sy="-100000" algn="bl" rotWithShape="0"/>
            <a:softEdge rad="63500"/>
          </a:effectLst>
        </p:spPr>
        <p:txBody>
          <a:bodyPr>
            <a:spAutoFit/>
          </a:bodyPr>
          <a:lstStyle/>
          <a:p>
            <a:pPr algn="ctr">
              <a:defRPr/>
            </a:pPr>
            <a:r>
              <a:rPr lang="ja-JP" altLang="en-US" sz="1600" dirty="0">
                <a:solidFill>
                  <a:srgbClr val="FFC000"/>
                </a:solidFill>
                <a:latin typeface="+mj-ea"/>
                <a:ea typeface="+mj-ea"/>
              </a:rPr>
              <a:t>この悪質な病原菌がいるかどうかを２０歳で検査をするとわかります</a:t>
            </a:r>
            <a:endParaRPr lang="en-US" altLang="ja-JP" sz="1600" dirty="0">
              <a:solidFill>
                <a:srgbClr val="FFC000"/>
              </a:solidFill>
              <a:latin typeface="+mj-ea"/>
              <a:ea typeface="+mj-ea"/>
            </a:endParaRPr>
          </a:p>
        </p:txBody>
      </p:sp>
      <p:sp>
        <p:nvSpPr>
          <p:cNvPr id="36" name="正方形/長方形 35"/>
          <p:cNvSpPr/>
          <p:nvPr/>
        </p:nvSpPr>
        <p:spPr>
          <a:xfrm>
            <a:off x="2209800" y="7842250"/>
            <a:ext cx="4675188" cy="893763"/>
          </a:xfrm>
          <a:prstGeom prst="rect">
            <a:avLst/>
          </a:prstGeom>
        </p:spPr>
        <p:txBody>
          <a:bodyPr>
            <a:spAutoFit/>
          </a:bodyPr>
          <a:lstStyle/>
          <a:p>
            <a:pPr>
              <a:defRPr/>
            </a:pPr>
            <a:r>
              <a:rPr lang="ja-JP" altLang="en-US" sz="1300" dirty="0">
                <a:solidFill>
                  <a:srgbClr val="FFC000"/>
                </a:solidFill>
                <a:latin typeface="+mj-ea"/>
              </a:rPr>
              <a:t>２０歳</a:t>
            </a:r>
            <a:r>
              <a:rPr lang="ja-JP" altLang="en-US" sz="1300" dirty="0">
                <a:solidFill>
                  <a:srgbClr val="FFC000"/>
                </a:solidFill>
                <a:latin typeface="+mj-ea"/>
              </a:rPr>
              <a:t>で分かれば予防できるので</a:t>
            </a:r>
            <a:r>
              <a:rPr lang="ja-JP" altLang="en-US" sz="1300" dirty="0">
                <a:solidFill>
                  <a:srgbClr val="FFC000"/>
                </a:solidFill>
                <a:latin typeface="+mj-ea"/>
              </a:rPr>
              <a:t>、細菌</a:t>
            </a:r>
            <a:r>
              <a:rPr lang="ja-JP" altLang="en-US" sz="1300" dirty="0">
                <a:solidFill>
                  <a:srgbClr val="FFC000"/>
                </a:solidFill>
                <a:latin typeface="+mj-ea"/>
              </a:rPr>
              <a:t>検査は非常に</a:t>
            </a:r>
            <a:r>
              <a:rPr lang="ja-JP" altLang="en-US" sz="1300" dirty="0">
                <a:solidFill>
                  <a:srgbClr val="FFC000"/>
                </a:solidFill>
                <a:latin typeface="+mj-ea"/>
              </a:rPr>
              <a:t>有効です。</a:t>
            </a:r>
            <a:endParaRPr lang="en-US" altLang="ja-JP" sz="1300" dirty="0">
              <a:solidFill>
                <a:srgbClr val="FFC000"/>
              </a:solidFill>
              <a:latin typeface="+mj-ea"/>
            </a:endParaRPr>
          </a:p>
          <a:p>
            <a:pPr>
              <a:defRPr/>
            </a:pPr>
            <a:r>
              <a:rPr lang="ja-JP" altLang="en-US" sz="1300" dirty="0">
                <a:solidFill>
                  <a:srgbClr val="FFC000"/>
                </a:solidFill>
                <a:latin typeface="+mj-ea"/>
              </a:rPr>
              <a:t>もし知らずにいたら、確実に歯周病に！</a:t>
            </a:r>
            <a:endParaRPr lang="en-US" altLang="ja-JP" sz="1300" dirty="0">
              <a:solidFill>
                <a:srgbClr val="FFC000"/>
              </a:solidFill>
              <a:latin typeface="+mj-ea"/>
            </a:endParaRPr>
          </a:p>
          <a:p>
            <a:pPr>
              <a:defRPr/>
            </a:pPr>
            <a:r>
              <a:rPr lang="ja-JP" altLang="en-US" sz="1300" dirty="0">
                <a:solidFill>
                  <a:srgbClr val="FFC000"/>
                </a:solidFill>
                <a:latin typeface="+mj-ea"/>
              </a:rPr>
              <a:t>結果を悲劇ととるか、良かったととるか・・・・</a:t>
            </a:r>
            <a:endParaRPr lang="en-US" altLang="ja-JP" sz="1300" dirty="0">
              <a:solidFill>
                <a:srgbClr val="FFC000"/>
              </a:solidFill>
              <a:latin typeface="+mj-ea"/>
            </a:endParaRPr>
          </a:p>
          <a:p>
            <a:pPr>
              <a:defRPr/>
            </a:pPr>
            <a:r>
              <a:rPr lang="ja-JP" altLang="en-US" sz="1300" dirty="0">
                <a:solidFill>
                  <a:srgbClr val="FFC000"/>
                </a:solidFill>
                <a:latin typeface="+mj-ea"/>
              </a:rPr>
              <a:t>それはあなた次第です！</a:t>
            </a:r>
            <a:endParaRPr lang="en-US" altLang="ja-JP" sz="1300" dirty="0">
              <a:solidFill>
                <a:srgbClr val="FFC000"/>
              </a:solidFill>
              <a:latin typeface="+mj-ea"/>
            </a:endParaRPr>
          </a:p>
        </p:txBody>
      </p:sp>
    </p:spTree>
    <p:extLst>
      <p:ext uri="{BB962C8B-B14F-4D97-AF65-F5344CB8AC3E}">
        <p14:creationId xmlns:p14="http://schemas.microsoft.com/office/powerpoint/2010/main" val="4254920481"/>
      </p:ext>
    </p:extLst>
  </p:cSld>
  <p:clrMapOvr>
    <a:masterClrMapping/>
  </p:clrMapOvr>
  <p:transition spd="slow" advClick="0"/>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599</Words>
  <Application>Microsoft Office PowerPoint</Application>
  <PresentationFormat>画面に合わせる (4:3)</PresentationFormat>
  <Paragraphs>27</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maruyama</dc:creator>
  <cp:lastModifiedBy>maruyama</cp:lastModifiedBy>
  <cp:revision>2</cp:revision>
  <dcterms:created xsi:type="dcterms:W3CDTF">2016-02-19T02:06:39Z</dcterms:created>
  <dcterms:modified xsi:type="dcterms:W3CDTF">2016-02-19T02:24:19Z</dcterms:modified>
</cp:coreProperties>
</file>